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8288000" cy="10287000"/>
  <p:notesSz cx="6858000" cy="9144000"/>
  <p:embeddedFontLst>
    <p:embeddedFont>
      <p:font typeface="Anton" pitchFamily="2" charset="-94"/>
      <p:regular r:id="rId44"/>
    </p:embeddedFont>
    <p:embeddedFont>
      <p:font typeface="Arimo Bold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Open Sans Bold" panose="020B0806030504020204" charset="0"/>
      <p:regular r:id="rId54"/>
      <p:bold r:id="rId55"/>
    </p:embeddedFont>
    <p:embeddedFont>
      <p:font typeface="Roboto Bold" panose="020B060402020202020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591592"/>
            <a:ext cx="11301259" cy="4322732"/>
          </a:xfrm>
          <a:custGeom>
            <a:avLst/>
            <a:gdLst/>
            <a:ahLst/>
            <a:cxnLst/>
            <a:rect l="l" t="t" r="r" b="b"/>
            <a:pathLst>
              <a:path w="11301259" h="4322732">
                <a:moveTo>
                  <a:pt x="0" y="0"/>
                </a:moveTo>
                <a:lnTo>
                  <a:pt x="11301258" y="0"/>
                </a:lnTo>
                <a:lnTo>
                  <a:pt x="11301258" y="4322732"/>
                </a:lnTo>
                <a:lnTo>
                  <a:pt x="0" y="4322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3400" y="5372677"/>
            <a:ext cx="8864325" cy="3195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DİJİTAL</a:t>
            </a:r>
          </a:p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BAĞIMLILIKLAR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40625-798B-42E1-AF5F-F1E4B972A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5300"/>
            <a:ext cx="11623823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Akıllı Telefon Bağımlılığı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tr-TR" altLang="tr-TR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Telefonu Kontrol Etme Sıklığı: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Ortalama bir kullanıcı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günde 96 kez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telefonunu kontrol ediyor. Bu da her 10-12 dakikada bir!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Genç kullanıcılar için bu sayı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150'yi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bulabiliyor.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tr-TR" altLang="tr-TR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Nomofobi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(Telefon Yoksunluğu Korkusu):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Nomofobi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", telefon yanında olmadığında kişide yoğun stres ve kaygı yaratan bir durum.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Araştırmalara göre gençlerin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%66’sı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telefonlarından ayrı kaldıklarında huzursuz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oluyor.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tr-TR" altLang="tr-TR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Uykusuzluk ve Verimlilik Kaybı: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Akıllı telefon kullanımı nedeniyle uyku süresi ortalama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1 saat kısalıyor.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5B4EC1-3B7D-4247-A750-1D41C06E1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212" y="6248400"/>
            <a:ext cx="782478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5381" y="750961"/>
            <a:ext cx="15057237" cy="8507339"/>
          </a:xfrm>
          <a:custGeom>
            <a:avLst/>
            <a:gdLst/>
            <a:ahLst/>
            <a:cxnLst/>
            <a:rect l="l" t="t" r="r" b="b"/>
            <a:pathLst>
              <a:path w="15057237" h="8507339">
                <a:moveTo>
                  <a:pt x="0" y="0"/>
                </a:moveTo>
                <a:lnTo>
                  <a:pt x="15057238" y="0"/>
                </a:lnTo>
                <a:lnTo>
                  <a:pt x="15057238" y="8507339"/>
                </a:lnTo>
                <a:lnTo>
                  <a:pt x="0" y="8507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2378" y="854640"/>
            <a:ext cx="15283244" cy="8577721"/>
          </a:xfrm>
          <a:custGeom>
            <a:avLst/>
            <a:gdLst/>
            <a:ahLst/>
            <a:cxnLst/>
            <a:rect l="l" t="t" r="r" b="b"/>
            <a:pathLst>
              <a:path w="15283244" h="8577721">
                <a:moveTo>
                  <a:pt x="0" y="0"/>
                </a:moveTo>
                <a:lnTo>
                  <a:pt x="15283244" y="0"/>
                </a:lnTo>
                <a:lnTo>
                  <a:pt x="15283244" y="8577720"/>
                </a:lnTo>
                <a:lnTo>
                  <a:pt x="0" y="8577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" y="1130526"/>
            <a:ext cx="15715477" cy="8025947"/>
          </a:xfrm>
          <a:custGeom>
            <a:avLst/>
            <a:gdLst/>
            <a:ahLst/>
            <a:cxnLst/>
            <a:rect l="l" t="t" r="r" b="b"/>
            <a:pathLst>
              <a:path w="15715477" h="8025947">
                <a:moveTo>
                  <a:pt x="0" y="0"/>
                </a:moveTo>
                <a:lnTo>
                  <a:pt x="15715478" y="0"/>
                </a:lnTo>
                <a:lnTo>
                  <a:pt x="15715478" y="8025948"/>
                </a:lnTo>
                <a:lnTo>
                  <a:pt x="0" y="802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1601" y="408719"/>
            <a:ext cx="14244798" cy="8849581"/>
          </a:xfrm>
          <a:custGeom>
            <a:avLst/>
            <a:gdLst/>
            <a:ahLst/>
            <a:cxnLst/>
            <a:rect l="l" t="t" r="r" b="b"/>
            <a:pathLst>
              <a:path w="14244798" h="8849581">
                <a:moveTo>
                  <a:pt x="0" y="0"/>
                </a:moveTo>
                <a:lnTo>
                  <a:pt x="14244798" y="0"/>
                </a:lnTo>
                <a:lnTo>
                  <a:pt x="14244798" y="8849581"/>
                </a:lnTo>
                <a:lnTo>
                  <a:pt x="0" y="8849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4855" y="499266"/>
            <a:ext cx="12878291" cy="9288467"/>
          </a:xfrm>
          <a:custGeom>
            <a:avLst/>
            <a:gdLst/>
            <a:ahLst/>
            <a:cxnLst/>
            <a:rect l="l" t="t" r="r" b="b"/>
            <a:pathLst>
              <a:path w="12878291" h="9288467">
                <a:moveTo>
                  <a:pt x="0" y="0"/>
                </a:moveTo>
                <a:lnTo>
                  <a:pt x="12878290" y="0"/>
                </a:lnTo>
                <a:lnTo>
                  <a:pt x="12878290" y="9288468"/>
                </a:lnTo>
                <a:lnTo>
                  <a:pt x="0" y="9288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48173" y="807536"/>
            <a:ext cx="12991654" cy="8671929"/>
          </a:xfrm>
          <a:custGeom>
            <a:avLst/>
            <a:gdLst/>
            <a:ahLst/>
            <a:cxnLst/>
            <a:rect l="l" t="t" r="r" b="b"/>
            <a:pathLst>
              <a:path w="12991654" h="8671929">
                <a:moveTo>
                  <a:pt x="0" y="0"/>
                </a:moveTo>
                <a:lnTo>
                  <a:pt x="12991654" y="0"/>
                </a:lnTo>
                <a:lnTo>
                  <a:pt x="12991654" y="8671928"/>
                </a:lnTo>
                <a:lnTo>
                  <a:pt x="0" y="8671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0568" y="7520834"/>
            <a:ext cx="11301259" cy="2147239"/>
          </a:xfrm>
          <a:custGeom>
            <a:avLst/>
            <a:gdLst/>
            <a:ahLst/>
            <a:cxnLst/>
            <a:rect l="l" t="t" r="r" b="b"/>
            <a:pathLst>
              <a:path w="11301259" h="2147239">
                <a:moveTo>
                  <a:pt x="0" y="0"/>
                </a:moveTo>
                <a:lnTo>
                  <a:pt x="11301259" y="0"/>
                </a:lnTo>
                <a:lnTo>
                  <a:pt x="11301259" y="2147239"/>
                </a:lnTo>
                <a:lnTo>
                  <a:pt x="0" y="214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1600" y="952500"/>
            <a:ext cx="7542880" cy="5966458"/>
          </a:xfrm>
          <a:custGeom>
            <a:avLst/>
            <a:gdLst/>
            <a:ahLst/>
            <a:cxnLst/>
            <a:rect l="l" t="t" r="r" b="b"/>
            <a:pathLst>
              <a:path w="7542880" h="5966458">
                <a:moveTo>
                  <a:pt x="0" y="0"/>
                </a:moveTo>
                <a:lnTo>
                  <a:pt x="7542880" y="0"/>
                </a:lnTo>
                <a:lnTo>
                  <a:pt x="7542880" y="5966458"/>
                </a:lnTo>
                <a:lnTo>
                  <a:pt x="0" y="5966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79907" y="1028700"/>
            <a:ext cx="7728187" cy="4837402"/>
          </a:xfrm>
          <a:custGeom>
            <a:avLst/>
            <a:gdLst/>
            <a:ahLst/>
            <a:cxnLst/>
            <a:rect l="l" t="t" r="r" b="b"/>
            <a:pathLst>
              <a:path w="7728187" h="4837402">
                <a:moveTo>
                  <a:pt x="0" y="0"/>
                </a:moveTo>
                <a:lnTo>
                  <a:pt x="7728186" y="0"/>
                </a:lnTo>
                <a:lnTo>
                  <a:pt x="7728186" y="4837402"/>
                </a:lnTo>
                <a:lnTo>
                  <a:pt x="0" y="4837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5796" y="6553394"/>
            <a:ext cx="1828800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Türkiye’de video oyunlar konusunda çok daha ivmeli bir artış görülmektedir.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47 milyon oyuncu olduğu tahmin edilmekte, bu sayının çoğunu çocuk ve gençler oluşturmaktadır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1600" y="4145649"/>
            <a:ext cx="7381307" cy="5268264"/>
          </a:xfrm>
          <a:custGeom>
            <a:avLst/>
            <a:gdLst/>
            <a:ahLst/>
            <a:cxnLst/>
            <a:rect l="l" t="t" r="r" b="b"/>
            <a:pathLst>
              <a:path w="7381307" h="5268264">
                <a:moveTo>
                  <a:pt x="0" y="0"/>
                </a:moveTo>
                <a:lnTo>
                  <a:pt x="7381307" y="0"/>
                </a:lnTo>
                <a:lnTo>
                  <a:pt x="7381307" y="5268265"/>
                </a:lnTo>
                <a:lnTo>
                  <a:pt x="0" y="5268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5684" y="1028700"/>
            <a:ext cx="15736633" cy="2478520"/>
          </a:xfrm>
          <a:custGeom>
            <a:avLst/>
            <a:gdLst/>
            <a:ahLst/>
            <a:cxnLst/>
            <a:rect l="l" t="t" r="r" b="b"/>
            <a:pathLst>
              <a:path w="15736633" h="2478520">
                <a:moveTo>
                  <a:pt x="0" y="0"/>
                </a:moveTo>
                <a:lnTo>
                  <a:pt x="15736632" y="0"/>
                </a:lnTo>
                <a:lnTo>
                  <a:pt x="15736632" y="2478520"/>
                </a:lnTo>
                <a:lnTo>
                  <a:pt x="0" y="247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5008" y="0"/>
            <a:ext cx="7432992" cy="4181058"/>
          </a:xfrm>
          <a:custGeom>
            <a:avLst/>
            <a:gdLst/>
            <a:ahLst/>
            <a:cxnLst/>
            <a:rect l="l" t="t" r="r" b="b"/>
            <a:pathLst>
              <a:path w="7432992" h="4181058">
                <a:moveTo>
                  <a:pt x="0" y="0"/>
                </a:moveTo>
                <a:lnTo>
                  <a:pt x="7432992" y="0"/>
                </a:lnTo>
                <a:lnTo>
                  <a:pt x="7432992" y="4181058"/>
                </a:lnTo>
                <a:lnTo>
                  <a:pt x="0" y="4181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8662" y="4262878"/>
            <a:ext cx="5831701" cy="278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Kişinin bir şeye aşırı bağlanması, kullandığı bir nesne veya yaptığı bir eylem üzerinde kontrolünü kaybetmesidir.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8662" y="2624873"/>
            <a:ext cx="6643688" cy="129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BAĞIMLILIK NEDİR?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10400" y="3924300"/>
            <a:ext cx="2970709" cy="138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KUMAR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7907" y="2857500"/>
            <a:ext cx="14100850" cy="4914900"/>
          </a:xfrm>
          <a:custGeom>
            <a:avLst/>
            <a:gdLst/>
            <a:ahLst/>
            <a:cxnLst/>
            <a:rect l="l" t="t" r="r" b="b"/>
            <a:pathLst>
              <a:path w="14257476" h="5079226">
                <a:moveTo>
                  <a:pt x="0" y="0"/>
                </a:moveTo>
                <a:lnTo>
                  <a:pt x="14257476" y="0"/>
                </a:lnTo>
                <a:lnTo>
                  <a:pt x="14257476" y="5079226"/>
                </a:lnTo>
                <a:lnTo>
                  <a:pt x="0" y="507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Freeform 3"/>
          <p:cNvSpPr/>
          <p:nvPr/>
        </p:nvSpPr>
        <p:spPr>
          <a:xfrm>
            <a:off x="16024432" y="80615"/>
            <a:ext cx="2469736" cy="2435073"/>
          </a:xfrm>
          <a:custGeom>
            <a:avLst/>
            <a:gdLst/>
            <a:ahLst/>
            <a:cxnLst/>
            <a:rect l="l" t="t" r="r" b="b"/>
            <a:pathLst>
              <a:path w="2469736" h="2435073">
                <a:moveTo>
                  <a:pt x="0" y="0"/>
                </a:moveTo>
                <a:lnTo>
                  <a:pt x="2469736" y="0"/>
                </a:lnTo>
                <a:lnTo>
                  <a:pt x="2469736" y="2435073"/>
                </a:lnTo>
                <a:lnTo>
                  <a:pt x="0" y="243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9678" y="529481"/>
            <a:ext cx="2970709" cy="138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KUMAR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8BACBFC-B7CB-4CB6-94C8-1C9B0A23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830" y="6515100"/>
            <a:ext cx="5872163" cy="34811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05400" y="4762500"/>
            <a:ext cx="7374672" cy="4157472"/>
          </a:xfrm>
          <a:custGeom>
            <a:avLst/>
            <a:gdLst/>
            <a:ahLst/>
            <a:cxnLst/>
            <a:rect l="l" t="t" r="r" b="b"/>
            <a:pathLst>
              <a:path w="7374672" h="4157472">
                <a:moveTo>
                  <a:pt x="0" y="0"/>
                </a:moveTo>
                <a:lnTo>
                  <a:pt x="7374672" y="0"/>
                </a:lnTo>
                <a:lnTo>
                  <a:pt x="7374672" y="4157472"/>
                </a:lnTo>
                <a:lnTo>
                  <a:pt x="0" y="4157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9678" y="529481"/>
            <a:ext cx="2970709" cy="138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KUMAR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38600" y="3390900"/>
            <a:ext cx="9313268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YEDAM </a:t>
            </a: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başvurularında</a:t>
            </a:r>
            <a:r>
              <a:rPr lang="en-US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%34 </a:t>
            </a: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kumar</a:t>
            </a:r>
            <a:r>
              <a:rPr lang="en-US" sz="3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danışanı</a:t>
            </a:r>
            <a:endParaRPr lang="en-US" sz="3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753250" cy="8337346"/>
          </a:xfrm>
          <a:custGeom>
            <a:avLst/>
            <a:gdLst/>
            <a:ahLst/>
            <a:cxnLst/>
            <a:rect l="l" t="t" r="r" b="b"/>
            <a:pathLst>
              <a:path w="6753250" h="8337346">
                <a:moveTo>
                  <a:pt x="0" y="0"/>
                </a:moveTo>
                <a:lnTo>
                  <a:pt x="6753250" y="0"/>
                </a:lnTo>
                <a:lnTo>
                  <a:pt x="6753250" y="8337346"/>
                </a:lnTo>
                <a:lnTo>
                  <a:pt x="0" y="8337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24391" y="1028700"/>
            <a:ext cx="7134909" cy="8296405"/>
          </a:xfrm>
          <a:custGeom>
            <a:avLst/>
            <a:gdLst/>
            <a:ahLst/>
            <a:cxnLst/>
            <a:rect l="l" t="t" r="r" b="b"/>
            <a:pathLst>
              <a:path w="7134909" h="8296405">
                <a:moveTo>
                  <a:pt x="0" y="0"/>
                </a:moveTo>
                <a:lnTo>
                  <a:pt x="7134909" y="0"/>
                </a:lnTo>
                <a:lnTo>
                  <a:pt x="7134909" y="8296405"/>
                </a:lnTo>
                <a:lnTo>
                  <a:pt x="0" y="8296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9340" y="1943100"/>
            <a:ext cx="13249319" cy="7585235"/>
          </a:xfrm>
          <a:custGeom>
            <a:avLst/>
            <a:gdLst/>
            <a:ahLst/>
            <a:cxnLst/>
            <a:rect l="l" t="t" r="r" b="b"/>
            <a:pathLst>
              <a:path w="13249319" h="7585235">
                <a:moveTo>
                  <a:pt x="0" y="0"/>
                </a:moveTo>
                <a:lnTo>
                  <a:pt x="13249318" y="0"/>
                </a:lnTo>
                <a:lnTo>
                  <a:pt x="13249318" y="7585236"/>
                </a:lnTo>
                <a:lnTo>
                  <a:pt x="0" y="758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493101" y="495300"/>
            <a:ext cx="6024882" cy="74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OYUN MU KUMAR MI?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9800" y="1638300"/>
            <a:ext cx="13298812" cy="7547076"/>
          </a:xfrm>
          <a:custGeom>
            <a:avLst/>
            <a:gdLst/>
            <a:ahLst/>
            <a:cxnLst/>
            <a:rect l="l" t="t" r="r" b="b"/>
            <a:pathLst>
              <a:path w="13298812" h="7547076">
                <a:moveTo>
                  <a:pt x="0" y="0"/>
                </a:moveTo>
                <a:lnTo>
                  <a:pt x="13298812" y="0"/>
                </a:lnTo>
                <a:lnTo>
                  <a:pt x="13298812" y="7547076"/>
                </a:lnTo>
                <a:lnTo>
                  <a:pt x="0" y="7547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457200" y="419100"/>
            <a:ext cx="5971480" cy="752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OYUN MU KUMAR MI?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116" y="2040115"/>
            <a:ext cx="16029515" cy="6752433"/>
          </a:xfrm>
          <a:custGeom>
            <a:avLst/>
            <a:gdLst/>
            <a:ahLst/>
            <a:cxnLst/>
            <a:rect l="l" t="t" r="r" b="b"/>
            <a:pathLst>
              <a:path w="16029515" h="6752433">
                <a:moveTo>
                  <a:pt x="0" y="0"/>
                </a:moveTo>
                <a:lnTo>
                  <a:pt x="16029514" y="0"/>
                </a:lnTo>
                <a:lnTo>
                  <a:pt x="16029514" y="6752433"/>
                </a:lnTo>
                <a:lnTo>
                  <a:pt x="0" y="6752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3400" y="2781300"/>
            <a:ext cx="8908058" cy="4261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DİJİTAL BAĞIMLILIKLAR </a:t>
            </a:r>
          </a:p>
          <a:p>
            <a:pPr algn="ctr">
              <a:lnSpc>
                <a:spcPts val="11339"/>
              </a:lnSpc>
            </a:pPr>
            <a:r>
              <a:rPr lang="en-US" sz="80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VE</a:t>
            </a:r>
          </a:p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RİSKLER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9823" y="660641"/>
            <a:ext cx="7228611" cy="8965719"/>
          </a:xfrm>
          <a:custGeom>
            <a:avLst/>
            <a:gdLst/>
            <a:ahLst/>
            <a:cxnLst/>
            <a:rect l="l" t="t" r="r" b="b"/>
            <a:pathLst>
              <a:path w="7228611" h="8965719">
                <a:moveTo>
                  <a:pt x="0" y="0"/>
                </a:moveTo>
                <a:lnTo>
                  <a:pt x="7228610" y="0"/>
                </a:lnTo>
                <a:lnTo>
                  <a:pt x="7228610" y="8965718"/>
                </a:lnTo>
                <a:lnTo>
                  <a:pt x="0" y="896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4305" y="517766"/>
            <a:ext cx="3312716" cy="251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9"/>
              </a:lnSpc>
            </a:pPr>
            <a:r>
              <a:rPr lang="en-US" sz="7199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Ekonomi </a:t>
            </a:r>
          </a:p>
          <a:p>
            <a:pPr algn="l"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Boyutu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6386"/>
            <a:ext cx="19334352" cy="12881512"/>
          </a:xfrm>
          <a:custGeom>
            <a:avLst/>
            <a:gdLst/>
            <a:ahLst/>
            <a:cxnLst/>
            <a:rect l="l" t="t" r="r" b="b"/>
            <a:pathLst>
              <a:path w="19334352" h="12881512">
                <a:moveTo>
                  <a:pt x="0" y="0"/>
                </a:moveTo>
                <a:lnTo>
                  <a:pt x="19334352" y="0"/>
                </a:lnTo>
                <a:lnTo>
                  <a:pt x="19334352" y="12881512"/>
                </a:lnTo>
                <a:lnTo>
                  <a:pt x="0" y="12881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571500"/>
            <a:ext cx="5482630" cy="226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Bilişim</a:t>
            </a:r>
            <a:r>
              <a:rPr lang="en-US" sz="6499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6499" dirty="0" err="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Suçlarına</a:t>
            </a:r>
            <a:endParaRPr lang="en-US" sz="6499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6499" dirty="0" err="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Karışma</a:t>
            </a:r>
            <a:endParaRPr lang="en-US" sz="6499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8600" y="4719460"/>
            <a:ext cx="5431085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Siber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zorbalık</a:t>
            </a:r>
            <a:endParaRPr lang="en-US" sz="27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Dijital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oyunlar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aracılığı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ile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ele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geçirilen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bilgiler</a:t>
            </a:r>
            <a:endParaRPr lang="en-US" sz="27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Oyun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karakterlerinin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çalınması</a:t>
            </a:r>
            <a:endParaRPr lang="en-US" sz="27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Şantaj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ve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ifşa</a:t>
            </a:r>
            <a:r>
              <a:rPr lang="en-US" sz="27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olayları</a:t>
            </a:r>
            <a:endParaRPr lang="en-US" sz="2700" b="1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4193" y="1028700"/>
            <a:ext cx="14444929" cy="7998879"/>
          </a:xfrm>
          <a:custGeom>
            <a:avLst/>
            <a:gdLst/>
            <a:ahLst/>
            <a:cxnLst/>
            <a:rect l="l" t="t" r="r" b="b"/>
            <a:pathLst>
              <a:path w="14444929" h="7998879">
                <a:moveTo>
                  <a:pt x="0" y="0"/>
                </a:moveTo>
                <a:lnTo>
                  <a:pt x="14444929" y="0"/>
                </a:lnTo>
                <a:lnTo>
                  <a:pt x="14444929" y="7998879"/>
                </a:lnTo>
                <a:lnTo>
                  <a:pt x="0" y="7998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735" y="266700"/>
            <a:ext cx="8794102" cy="5143500"/>
          </a:xfrm>
          <a:custGeom>
            <a:avLst/>
            <a:gdLst/>
            <a:ahLst/>
            <a:cxnLst/>
            <a:rect l="l" t="t" r="r" b="b"/>
            <a:pathLst>
              <a:path w="8794102" h="5143500">
                <a:moveTo>
                  <a:pt x="0" y="0"/>
                </a:moveTo>
                <a:lnTo>
                  <a:pt x="8794102" y="0"/>
                </a:lnTo>
                <a:lnTo>
                  <a:pt x="879410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41197" y="4794132"/>
            <a:ext cx="8695068" cy="5262804"/>
          </a:xfrm>
          <a:custGeom>
            <a:avLst/>
            <a:gdLst/>
            <a:ahLst/>
            <a:cxnLst/>
            <a:rect l="l" t="t" r="r" b="b"/>
            <a:pathLst>
              <a:path w="8695068" h="5262804">
                <a:moveTo>
                  <a:pt x="0" y="0"/>
                </a:moveTo>
                <a:lnTo>
                  <a:pt x="8695068" y="0"/>
                </a:lnTo>
                <a:lnTo>
                  <a:pt x="8695068" y="5262804"/>
                </a:lnTo>
                <a:lnTo>
                  <a:pt x="0" y="5262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9039" y="1483494"/>
            <a:ext cx="6620261" cy="3660006"/>
          </a:xfrm>
          <a:custGeom>
            <a:avLst/>
            <a:gdLst/>
            <a:ahLst/>
            <a:cxnLst/>
            <a:rect l="l" t="t" r="r" b="b"/>
            <a:pathLst>
              <a:path w="6620261" h="3660006">
                <a:moveTo>
                  <a:pt x="0" y="0"/>
                </a:moveTo>
                <a:lnTo>
                  <a:pt x="6620261" y="0"/>
                </a:lnTo>
                <a:lnTo>
                  <a:pt x="6620261" y="3660006"/>
                </a:lnTo>
                <a:lnTo>
                  <a:pt x="0" y="3660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9039" y="5570440"/>
            <a:ext cx="6620261" cy="3687860"/>
          </a:xfrm>
          <a:custGeom>
            <a:avLst/>
            <a:gdLst/>
            <a:ahLst/>
            <a:cxnLst/>
            <a:rect l="l" t="t" r="r" b="b"/>
            <a:pathLst>
              <a:path w="6620261" h="3687860">
                <a:moveTo>
                  <a:pt x="0" y="0"/>
                </a:moveTo>
                <a:lnTo>
                  <a:pt x="6620261" y="0"/>
                </a:lnTo>
                <a:lnTo>
                  <a:pt x="6620261" y="3687860"/>
                </a:lnTo>
                <a:lnTo>
                  <a:pt x="0" y="368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6" b="-29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591592" y="266601"/>
            <a:ext cx="6967040" cy="18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Toplumsal</a:t>
            </a:r>
            <a:r>
              <a:rPr lang="en-US" sz="52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Cinsiyet</a:t>
            </a:r>
            <a:r>
              <a:rPr lang="en-US" sz="52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Kalıpların</a:t>
            </a:r>
            <a:r>
              <a:rPr lang="en-US" sz="52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Yer</a:t>
            </a:r>
            <a:r>
              <a:rPr lang="en-US" sz="52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Alışı</a:t>
            </a:r>
            <a:endParaRPr lang="en-US" sz="5299" dirty="0">
              <a:solidFill>
                <a:srgbClr val="00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4DCE942-18DA-4813-AA21-7B387B794440}"/>
              </a:ext>
            </a:extLst>
          </p:cNvPr>
          <p:cNvSpPr txBox="1"/>
          <p:nvPr/>
        </p:nvSpPr>
        <p:spPr>
          <a:xfrm>
            <a:off x="228600" y="3329826"/>
            <a:ext cx="94379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u="sng" dirty="0"/>
              <a:t>Oyunlarda kadınlar:</a:t>
            </a:r>
          </a:p>
          <a:p>
            <a:r>
              <a:rPr lang="tr-TR" sz="3200" dirty="0"/>
              <a:t>Destek alan</a:t>
            </a:r>
          </a:p>
          <a:p>
            <a:r>
              <a:rPr lang="tr-TR" sz="3200" dirty="0"/>
              <a:t>Kırılgan, narin</a:t>
            </a:r>
          </a:p>
          <a:p>
            <a:r>
              <a:rPr lang="tr-TR" sz="3200" dirty="0"/>
              <a:t>Fiziksel görünümünde nesneleştirme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E2196C1-C9F7-4DE7-A02C-ADA76110B3C7}"/>
              </a:ext>
            </a:extLst>
          </p:cNvPr>
          <p:cNvSpPr txBox="1"/>
          <p:nvPr/>
        </p:nvSpPr>
        <p:spPr>
          <a:xfrm>
            <a:off x="206829" y="6134100"/>
            <a:ext cx="94379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u="sng" dirty="0"/>
              <a:t>Oyunlarda erkekler:</a:t>
            </a:r>
          </a:p>
          <a:p>
            <a:r>
              <a:rPr lang="tr-TR" sz="3200" dirty="0"/>
              <a:t>Güçlü</a:t>
            </a:r>
          </a:p>
          <a:p>
            <a:r>
              <a:rPr lang="tr-TR" sz="3200" dirty="0"/>
              <a:t>Saldırgan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2776" y="2049146"/>
            <a:ext cx="8336506" cy="7179816"/>
          </a:xfrm>
          <a:custGeom>
            <a:avLst/>
            <a:gdLst/>
            <a:ahLst/>
            <a:cxnLst/>
            <a:rect l="l" t="t" r="r" b="b"/>
            <a:pathLst>
              <a:path w="8336506" h="7179816">
                <a:moveTo>
                  <a:pt x="0" y="0"/>
                </a:moveTo>
                <a:lnTo>
                  <a:pt x="8336506" y="0"/>
                </a:lnTo>
                <a:lnTo>
                  <a:pt x="8336506" y="7179816"/>
                </a:lnTo>
                <a:lnTo>
                  <a:pt x="0" y="717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4444" y="914400"/>
            <a:ext cx="5613003" cy="113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Benlik</a:t>
            </a:r>
            <a:r>
              <a:rPr lang="en-US" sz="669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6699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Çatışması</a:t>
            </a:r>
            <a:endParaRPr lang="en-US" sz="6699" dirty="0">
              <a:solidFill>
                <a:srgbClr val="00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68718" y="4457700"/>
            <a:ext cx="7639343" cy="307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Gerçek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benlik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ve ideal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benlik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arasındaki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uçurum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sebebiyle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meydana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gelen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755659" lvl="1" indent="-377829">
              <a:lnSpc>
                <a:spcPts val="490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kaygı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bozukluğu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</a:p>
          <a:p>
            <a:pPr marL="755659" lvl="1" indent="-377829">
              <a:lnSpc>
                <a:spcPts val="490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davranış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bozukluğu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755659" lvl="1" indent="-377829">
              <a:lnSpc>
                <a:spcPts val="490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depresyon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gibi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psikolojik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zorluklar</a:t>
            </a:r>
            <a:endParaRPr lang="en-US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0" y="2058572"/>
            <a:ext cx="11301259" cy="1553923"/>
          </a:xfrm>
          <a:custGeom>
            <a:avLst/>
            <a:gdLst/>
            <a:ahLst/>
            <a:cxnLst/>
            <a:rect l="l" t="t" r="r" b="b"/>
            <a:pathLst>
              <a:path w="11301259" h="1553923">
                <a:moveTo>
                  <a:pt x="0" y="0"/>
                </a:moveTo>
                <a:lnTo>
                  <a:pt x="11301258" y="0"/>
                </a:lnTo>
                <a:lnTo>
                  <a:pt x="11301258" y="1553923"/>
                </a:lnTo>
                <a:lnTo>
                  <a:pt x="0" y="155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4775" y="3919424"/>
            <a:ext cx="8758447" cy="6327038"/>
          </a:xfrm>
          <a:custGeom>
            <a:avLst/>
            <a:gdLst/>
            <a:ahLst/>
            <a:cxnLst/>
            <a:rect l="l" t="t" r="r" b="b"/>
            <a:pathLst>
              <a:path w="8758447" h="6327038">
                <a:moveTo>
                  <a:pt x="0" y="0"/>
                </a:moveTo>
                <a:lnTo>
                  <a:pt x="8758447" y="0"/>
                </a:lnTo>
                <a:lnTo>
                  <a:pt x="8758447" y="6327038"/>
                </a:lnTo>
                <a:lnTo>
                  <a:pt x="0" y="632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2400" y="317281"/>
            <a:ext cx="8268196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SAĞLIKSIZ BESLENME VE OBEZİTE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62958">
            <a:off x="478607" y="3682633"/>
            <a:ext cx="4979536" cy="3734652"/>
          </a:xfrm>
          <a:custGeom>
            <a:avLst/>
            <a:gdLst/>
            <a:ahLst/>
            <a:cxnLst/>
            <a:rect l="l" t="t" r="r" b="b"/>
            <a:pathLst>
              <a:path w="4979536" h="3734652">
                <a:moveTo>
                  <a:pt x="0" y="0"/>
                </a:moveTo>
                <a:lnTo>
                  <a:pt x="4979536" y="0"/>
                </a:lnTo>
                <a:lnTo>
                  <a:pt x="4979536" y="3734651"/>
                </a:lnTo>
                <a:lnTo>
                  <a:pt x="0" y="3734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Freeform 3"/>
          <p:cNvSpPr/>
          <p:nvPr/>
        </p:nvSpPr>
        <p:spPr>
          <a:xfrm rot="918135">
            <a:off x="5362845" y="3360378"/>
            <a:ext cx="6783216" cy="5346995"/>
          </a:xfrm>
          <a:custGeom>
            <a:avLst/>
            <a:gdLst/>
            <a:ahLst/>
            <a:cxnLst/>
            <a:rect l="l" t="t" r="r" b="b"/>
            <a:pathLst>
              <a:path w="6783216" h="5346995">
                <a:moveTo>
                  <a:pt x="0" y="0"/>
                </a:moveTo>
                <a:lnTo>
                  <a:pt x="6783216" y="0"/>
                </a:lnTo>
                <a:lnTo>
                  <a:pt x="6783216" y="5346995"/>
                </a:lnTo>
                <a:lnTo>
                  <a:pt x="0" y="5346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811"/>
            </a:stretch>
          </a:blipFill>
        </p:spPr>
      </p:sp>
      <p:sp>
        <p:nvSpPr>
          <p:cNvPr id="4" name="Freeform 4"/>
          <p:cNvSpPr/>
          <p:nvPr/>
        </p:nvSpPr>
        <p:spPr>
          <a:xfrm rot="1165211">
            <a:off x="11020424" y="3231521"/>
            <a:ext cx="7164323" cy="3823958"/>
          </a:xfrm>
          <a:custGeom>
            <a:avLst/>
            <a:gdLst/>
            <a:ahLst/>
            <a:cxnLst/>
            <a:rect l="l" t="t" r="r" b="b"/>
            <a:pathLst>
              <a:path w="7164323" h="3823958">
                <a:moveTo>
                  <a:pt x="0" y="0"/>
                </a:moveTo>
                <a:lnTo>
                  <a:pt x="7164323" y="0"/>
                </a:lnTo>
                <a:lnTo>
                  <a:pt x="7164323" y="3823958"/>
                </a:lnTo>
                <a:lnTo>
                  <a:pt x="0" y="3823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685800" y="313243"/>
            <a:ext cx="7058124" cy="93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Tehlikeli</a:t>
            </a:r>
            <a:r>
              <a:rPr lang="en-US" sz="53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Challenge’lar</a:t>
            </a:r>
            <a:endParaRPr lang="en-US" sz="53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3619500"/>
            <a:ext cx="15700172" cy="4435299"/>
          </a:xfrm>
          <a:custGeom>
            <a:avLst/>
            <a:gdLst/>
            <a:ahLst/>
            <a:cxnLst/>
            <a:rect l="l" t="t" r="r" b="b"/>
            <a:pathLst>
              <a:path w="15700172" h="4435299">
                <a:moveTo>
                  <a:pt x="0" y="0"/>
                </a:moveTo>
                <a:lnTo>
                  <a:pt x="15700172" y="0"/>
                </a:lnTo>
                <a:lnTo>
                  <a:pt x="15700172" y="4435299"/>
                </a:lnTo>
                <a:lnTo>
                  <a:pt x="0" y="4435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454273"/>
            <a:ext cx="5141510" cy="225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Bağımlılık</a:t>
            </a: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tr-TR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Kuralları</a:t>
            </a:r>
            <a:endParaRPr lang="en-US" sz="60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2289932"/>
            <a:ext cx="11301259" cy="5707136"/>
          </a:xfrm>
          <a:custGeom>
            <a:avLst/>
            <a:gdLst/>
            <a:ahLst/>
            <a:cxnLst/>
            <a:rect l="l" t="t" r="r" b="b"/>
            <a:pathLst>
              <a:path w="11301259" h="5707136">
                <a:moveTo>
                  <a:pt x="0" y="0"/>
                </a:moveTo>
                <a:lnTo>
                  <a:pt x="11301258" y="0"/>
                </a:lnTo>
                <a:lnTo>
                  <a:pt x="11301258" y="5707136"/>
                </a:lnTo>
                <a:lnTo>
                  <a:pt x="0" y="5707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7920F79-351C-4F03-837B-CDFDEB8805A7}"/>
              </a:ext>
            </a:extLst>
          </p:cNvPr>
          <p:cNvSpPr txBox="1"/>
          <p:nvPr/>
        </p:nvSpPr>
        <p:spPr>
          <a:xfrm>
            <a:off x="13487400" y="435867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u="sng" dirty="0"/>
              <a:t>KISA SÜREDE</a:t>
            </a:r>
          </a:p>
          <a:p>
            <a:r>
              <a:rPr lang="tr-TR" sz="3200" b="1" u="sng" dirty="0"/>
              <a:t>EFORSUZ</a:t>
            </a:r>
          </a:p>
          <a:p>
            <a:r>
              <a:rPr lang="tr-TR" sz="3200" b="1" u="sng" dirty="0"/>
              <a:t>YOĞUN HAZ VEREN…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1368" y="544142"/>
            <a:ext cx="8865263" cy="9198717"/>
          </a:xfrm>
          <a:custGeom>
            <a:avLst/>
            <a:gdLst/>
            <a:ahLst/>
            <a:cxnLst/>
            <a:rect l="l" t="t" r="r" b="b"/>
            <a:pathLst>
              <a:path w="8865263" h="9198717">
                <a:moveTo>
                  <a:pt x="0" y="0"/>
                </a:moveTo>
                <a:lnTo>
                  <a:pt x="8865264" y="0"/>
                </a:lnTo>
                <a:lnTo>
                  <a:pt x="8865264" y="9198716"/>
                </a:lnTo>
                <a:lnTo>
                  <a:pt x="0" y="919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600" y="1568561"/>
            <a:ext cx="16506801" cy="7149879"/>
          </a:xfrm>
          <a:custGeom>
            <a:avLst/>
            <a:gdLst/>
            <a:ahLst/>
            <a:cxnLst/>
            <a:rect l="l" t="t" r="r" b="b"/>
            <a:pathLst>
              <a:path w="16506801" h="7149879">
                <a:moveTo>
                  <a:pt x="0" y="0"/>
                </a:moveTo>
                <a:lnTo>
                  <a:pt x="16506800" y="0"/>
                </a:lnTo>
                <a:lnTo>
                  <a:pt x="16506800" y="7149878"/>
                </a:lnTo>
                <a:lnTo>
                  <a:pt x="0" y="7149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9863"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97449" y="1935782"/>
            <a:ext cx="3433988" cy="4114800"/>
          </a:xfrm>
          <a:custGeom>
            <a:avLst/>
            <a:gdLst/>
            <a:ahLst/>
            <a:cxnLst/>
            <a:rect l="l" t="t" r="r" b="b"/>
            <a:pathLst>
              <a:path w="3433988" h="4114800">
                <a:moveTo>
                  <a:pt x="0" y="0"/>
                </a:moveTo>
                <a:lnTo>
                  <a:pt x="3433987" y="0"/>
                </a:lnTo>
                <a:lnTo>
                  <a:pt x="3433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050582"/>
            <a:ext cx="3662553" cy="4109456"/>
          </a:xfrm>
          <a:custGeom>
            <a:avLst/>
            <a:gdLst/>
            <a:ahLst/>
            <a:cxnLst/>
            <a:rect l="l" t="t" r="r" b="b"/>
            <a:pathLst>
              <a:path w="3662553" h="4109456">
                <a:moveTo>
                  <a:pt x="0" y="0"/>
                </a:moveTo>
                <a:lnTo>
                  <a:pt x="3662553" y="0"/>
                </a:lnTo>
                <a:lnTo>
                  <a:pt x="3662553" y="4109457"/>
                </a:lnTo>
                <a:lnTo>
                  <a:pt x="0" y="4109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9238" y="942975"/>
            <a:ext cx="9525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4449068" y="859157"/>
            <a:ext cx="938986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Dijital Bağımlılıık Neler Doğurur?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4242" y="3249932"/>
            <a:ext cx="10689234" cy="1893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🧠 Zihinsel ve Duygusal Etkiler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Kaygı ve Depresyon: Aşırı ekran süresi ruh sağlığını olumsuz etkiler.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Dikkat Dağınıklığı: Odaklanma becerisi zayıflar.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Bağımlılık Hissi: Sürekli kontrol etme isteği oluşur.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53774" y="6434088"/>
            <a:ext cx="9731424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🛌 Fiziksel Sağlık Sorunları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Uyku Bozuklukları: Mavi ışık uyku düzenini bozar.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Göz ve Kas Yorgunluğu: Ekrana uzun süre bakmak fiziksel rahatsızlık yaratır.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Hareketsizlik: Obezite ve kas-iskelet sorunlarına yol açar.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99370" y="-53282"/>
            <a:ext cx="6588630" cy="5196782"/>
          </a:xfrm>
          <a:custGeom>
            <a:avLst/>
            <a:gdLst/>
            <a:ahLst/>
            <a:cxnLst/>
            <a:rect l="l" t="t" r="r" b="b"/>
            <a:pathLst>
              <a:path w="6588630" h="5196782">
                <a:moveTo>
                  <a:pt x="0" y="0"/>
                </a:moveTo>
                <a:lnTo>
                  <a:pt x="6588630" y="0"/>
                </a:lnTo>
                <a:lnTo>
                  <a:pt x="6588630" y="5196782"/>
                </a:lnTo>
                <a:lnTo>
                  <a:pt x="0" y="519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9552" y="1403795"/>
            <a:ext cx="6040239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BAĞIMLILIK BELİRTİLERİ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9552" y="3524251"/>
            <a:ext cx="8291414" cy="31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Kullanılan maddede artış (tolerans)</a:t>
            </a:r>
          </a:p>
          <a:p>
            <a:pPr marL="647711" lvl="1" indent="-323856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Çok fazla zaman, emek, para harcama</a:t>
            </a:r>
          </a:p>
          <a:p>
            <a:pPr marL="647711" lvl="1" indent="-323856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Başarısız bırakma girişimleri (relaps)</a:t>
            </a:r>
          </a:p>
          <a:p>
            <a:pPr marL="647711" lvl="1" indent="-323856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Engellenemeyen arzu istek ve kontrol kaybı</a:t>
            </a:r>
          </a:p>
          <a:p>
            <a:pPr marL="647711" lvl="1" indent="-323856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Yoksunluk belirtileri </a:t>
            </a:r>
          </a:p>
          <a:p>
            <a:pPr marL="647711" lvl="1" indent="-323856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İşlevsellikte bozulma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911" y="6388428"/>
            <a:ext cx="5842547" cy="3898572"/>
          </a:xfrm>
          <a:custGeom>
            <a:avLst/>
            <a:gdLst/>
            <a:ahLst/>
            <a:cxnLst/>
            <a:rect l="l" t="t" r="r" b="b"/>
            <a:pathLst>
              <a:path w="5842547" h="3898572">
                <a:moveTo>
                  <a:pt x="0" y="0"/>
                </a:moveTo>
                <a:lnTo>
                  <a:pt x="5842546" y="0"/>
                </a:lnTo>
                <a:lnTo>
                  <a:pt x="5842546" y="3898572"/>
                </a:lnTo>
                <a:lnTo>
                  <a:pt x="0" y="3898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70233" y="1902916"/>
            <a:ext cx="2917767" cy="4114800"/>
          </a:xfrm>
          <a:custGeom>
            <a:avLst/>
            <a:gdLst/>
            <a:ahLst/>
            <a:cxnLst/>
            <a:rect l="l" t="t" r="r" b="b"/>
            <a:pathLst>
              <a:path w="2917767" h="4114800">
                <a:moveTo>
                  <a:pt x="0" y="0"/>
                </a:moveTo>
                <a:lnTo>
                  <a:pt x="2917767" y="0"/>
                </a:lnTo>
                <a:lnTo>
                  <a:pt x="2917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9911" y="2713662"/>
            <a:ext cx="10121107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🧍‍♂️ </a:t>
            </a:r>
            <a:r>
              <a:rPr lang="en-US" sz="27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Sosyal</a:t>
            </a:r>
            <a:r>
              <a:rPr lang="en-US" sz="2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Yaşamda</a:t>
            </a:r>
            <a:r>
              <a:rPr lang="en-US" sz="2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Bozulma</a:t>
            </a:r>
            <a:endParaRPr lang="en-US" sz="27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en-US" sz="27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İletişim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Eksikliği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Aile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ve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arkadaş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ilişkileri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zayıflar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Yalnızlık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Hissi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Gerçek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bağlantılar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yerine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sanal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etkileşimler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artar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Empati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Azalması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Sosyal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becerilerde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gerileme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görülür</a:t>
            </a:r>
            <a:r>
              <a:rPr lang="en-US" sz="27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49068" y="859157"/>
            <a:ext cx="938986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Dijital Bağımlılıık Neler Doğurur?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05628" y="6835408"/>
            <a:ext cx="8969375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🎓 Akademik ve İş Performansı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7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Verimlilik Düşer: Zaman yönetimi zorlaşır.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Sorumluluk İhmal Edilir: Ders ve iş performansı etkilenir.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7160" y="0"/>
            <a:ext cx="8750840" cy="4375420"/>
          </a:xfrm>
          <a:custGeom>
            <a:avLst/>
            <a:gdLst/>
            <a:ahLst/>
            <a:cxnLst/>
            <a:rect l="l" t="t" r="r" b="b"/>
            <a:pathLst>
              <a:path w="8750840" h="4375420">
                <a:moveTo>
                  <a:pt x="0" y="0"/>
                </a:moveTo>
                <a:lnTo>
                  <a:pt x="8750840" y="0"/>
                </a:lnTo>
                <a:lnTo>
                  <a:pt x="8750840" y="4375420"/>
                </a:lnTo>
                <a:lnTo>
                  <a:pt x="0" y="437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7768" y="2101985"/>
            <a:ext cx="649992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KORUYUCU FAKTÖRLER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7768" y="3123298"/>
            <a:ext cx="4178032" cy="346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80" lvl="1" indent="-356240" algn="just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Hayır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diyebilme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12480" lvl="1" indent="-356240" algn="just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Düzenli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Spor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12480" lvl="1" indent="-356240" algn="just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Hobi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ve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ilgiler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12480" lvl="1" indent="-356240" algn="just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Hazzı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erteleme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620"/>
              </a:lnSpc>
            </a:pP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620"/>
              </a:lnSpc>
            </a:pP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69801" y="6597745"/>
            <a:ext cx="7800431" cy="2306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İhtiyaç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olduğunda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terapi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desteği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Akademik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başarı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Ruhsal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Doyum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Sağlıklı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sosyalleşme</a:t>
            </a:r>
            <a:endParaRPr lang="en-US" sz="33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155" y="280212"/>
            <a:ext cx="17291689" cy="9726575"/>
          </a:xfrm>
          <a:custGeom>
            <a:avLst/>
            <a:gdLst/>
            <a:ahLst/>
            <a:cxnLst/>
            <a:rect l="l" t="t" r="r" b="b"/>
            <a:pathLst>
              <a:path w="17291689" h="9726575">
                <a:moveTo>
                  <a:pt x="0" y="0"/>
                </a:moveTo>
                <a:lnTo>
                  <a:pt x="17291690" y="0"/>
                </a:lnTo>
                <a:lnTo>
                  <a:pt x="17291690" y="9726576"/>
                </a:lnTo>
                <a:lnTo>
                  <a:pt x="0" y="972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1035" y="2312881"/>
            <a:ext cx="13765929" cy="5661239"/>
          </a:xfrm>
          <a:custGeom>
            <a:avLst/>
            <a:gdLst/>
            <a:ahLst/>
            <a:cxnLst/>
            <a:rect l="l" t="t" r="r" b="b"/>
            <a:pathLst>
              <a:path w="13765929" h="5661239">
                <a:moveTo>
                  <a:pt x="0" y="0"/>
                </a:moveTo>
                <a:lnTo>
                  <a:pt x="13765930" y="0"/>
                </a:lnTo>
                <a:lnTo>
                  <a:pt x="13765930" y="5661238"/>
                </a:lnTo>
                <a:lnTo>
                  <a:pt x="0" y="5661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7600" y="3543300"/>
            <a:ext cx="10590213" cy="14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  <a:spcBef>
                <a:spcPct val="0"/>
              </a:spcBef>
            </a:pPr>
            <a:r>
              <a:rPr lang="en-US" sz="8400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Verilerle</a:t>
            </a:r>
            <a:r>
              <a:rPr lang="en-US" sz="8400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400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Dijital</a:t>
            </a:r>
            <a:r>
              <a:rPr lang="en-US" sz="8400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8400" dirty="0" err="1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Hayatımız</a:t>
            </a:r>
            <a:endParaRPr lang="en-US" sz="8400" dirty="0">
              <a:solidFill>
                <a:srgbClr val="00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520" y="808686"/>
            <a:ext cx="16460960" cy="9074104"/>
          </a:xfrm>
          <a:custGeom>
            <a:avLst/>
            <a:gdLst/>
            <a:ahLst/>
            <a:cxnLst/>
            <a:rect l="l" t="t" r="r" b="b"/>
            <a:pathLst>
              <a:path w="16460960" h="9074104">
                <a:moveTo>
                  <a:pt x="0" y="0"/>
                </a:moveTo>
                <a:lnTo>
                  <a:pt x="16460960" y="0"/>
                </a:lnTo>
                <a:lnTo>
                  <a:pt x="16460960" y="9074104"/>
                </a:lnTo>
                <a:lnTo>
                  <a:pt x="0" y="9074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6125" y="754290"/>
            <a:ext cx="15675749" cy="8778420"/>
          </a:xfrm>
          <a:custGeom>
            <a:avLst/>
            <a:gdLst/>
            <a:ahLst/>
            <a:cxnLst/>
            <a:rect l="l" t="t" r="r" b="b"/>
            <a:pathLst>
              <a:path w="15675749" h="8778420">
                <a:moveTo>
                  <a:pt x="0" y="0"/>
                </a:moveTo>
                <a:lnTo>
                  <a:pt x="15675750" y="0"/>
                </a:lnTo>
                <a:lnTo>
                  <a:pt x="15675750" y="8778420"/>
                </a:lnTo>
                <a:lnTo>
                  <a:pt x="0" y="877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5295" y="741046"/>
            <a:ext cx="15344764" cy="8765696"/>
          </a:xfrm>
          <a:custGeom>
            <a:avLst/>
            <a:gdLst/>
            <a:ahLst/>
            <a:cxnLst/>
            <a:rect l="l" t="t" r="r" b="b"/>
            <a:pathLst>
              <a:path w="15344764" h="8765696">
                <a:moveTo>
                  <a:pt x="0" y="0"/>
                </a:moveTo>
                <a:lnTo>
                  <a:pt x="15344763" y="0"/>
                </a:lnTo>
                <a:lnTo>
                  <a:pt x="15344763" y="8765697"/>
                </a:lnTo>
                <a:lnTo>
                  <a:pt x="0" y="8765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421</Words>
  <Application>Microsoft Office PowerPoint</Application>
  <PresentationFormat>Özel</PresentationFormat>
  <Paragraphs>92</Paragraphs>
  <Slides>42</Slides>
  <Notes>0</Notes>
  <HiddenSlides>3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50" baseType="lpstr">
      <vt:lpstr>Anton</vt:lpstr>
      <vt:lpstr>Open Sans</vt:lpstr>
      <vt:lpstr>Arimo Bold</vt:lpstr>
      <vt:lpstr>Calibri</vt:lpstr>
      <vt:lpstr>Roboto Bold</vt:lpstr>
      <vt:lpstr>Open Sans Bold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DİJİTAL BAĞIMLILIKLAR</dc:title>
  <dc:creator>Fatmanur Bektaş</dc:creator>
  <cp:lastModifiedBy>Fatmanur Bektaş</cp:lastModifiedBy>
  <cp:revision>7</cp:revision>
  <dcterms:created xsi:type="dcterms:W3CDTF">2006-08-16T00:00:00Z</dcterms:created>
  <dcterms:modified xsi:type="dcterms:W3CDTF">2025-10-08T08:09:31Z</dcterms:modified>
  <dc:identifier>DAG1GNhtroU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